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139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accent1"/>
        </a:solidFill>
        <a:latin typeface="Symbo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accent1"/>
        </a:solidFill>
        <a:latin typeface="Symbo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accent1"/>
        </a:solidFill>
        <a:latin typeface="Symbo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accent1"/>
        </a:solidFill>
        <a:latin typeface="Symbo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accent1"/>
        </a:solidFill>
        <a:latin typeface="Symbol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accent1"/>
        </a:solidFill>
        <a:latin typeface="Symbol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accent1"/>
        </a:solidFill>
        <a:latin typeface="Symbol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accent1"/>
        </a:solidFill>
        <a:latin typeface="Symbol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accent1"/>
        </a:solidFill>
        <a:latin typeface="Symbo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9193"/>
    <a:srgbClr val="D82902"/>
    <a:srgbClr val="A01CFF"/>
    <a:srgbClr val="FF00FF"/>
    <a:srgbClr val="941651"/>
    <a:srgbClr val="008000"/>
    <a:srgbClr val="FF40FF"/>
    <a:srgbClr val="521B93"/>
    <a:srgbClr val="FF008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テーマ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中間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中間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60" autoAdjust="0"/>
    <p:restoredTop sz="91740" autoAdjust="0"/>
  </p:normalViewPr>
  <p:slideViewPr>
    <p:cSldViewPr>
      <p:cViewPr varScale="1">
        <p:scale>
          <a:sx n="145" d="100"/>
          <a:sy n="145" d="100"/>
        </p:scale>
        <p:origin x="200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344" y="17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2FBB8B9F-2086-1149-BA12-EFF55608CBA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94596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3882CEE0-5A53-4F41-94DD-7046C2114E5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95481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82CEE0-5A53-4F41-94DD-7046C2114E5D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969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59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38" name="Rectangle 2"/>
            <p:cNvSpPr>
              <a:spLocks noChangeArrowheads="1"/>
            </p:cNvSpPr>
            <p:nvPr userDrawn="1"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2400">
                <a:solidFill>
                  <a:schemeClr val="tx1"/>
                </a:solidFill>
                <a:latin typeface="Times New Roman" charset="0"/>
                <a:cs typeface="ＭＳ Ｐゴシック" charset="0"/>
              </a:endParaRPr>
            </a:p>
          </p:txBody>
        </p:sp>
        <p:sp>
          <p:nvSpPr>
            <p:cNvPr id="39942" name="Rectangle 6"/>
            <p:cNvSpPr>
              <a:spLocks noChangeArrowheads="1"/>
            </p:cNvSpPr>
            <p:nvPr userDrawn="1"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 sz="2400">
                <a:solidFill>
                  <a:schemeClr val="tx1"/>
                </a:solidFill>
                <a:latin typeface="Times New Roman" charset="0"/>
                <a:cs typeface="ＭＳ Ｐゴシック" charset="0"/>
              </a:endParaRPr>
            </a:p>
          </p:txBody>
        </p:sp>
        <p:grpSp>
          <p:nvGrpSpPr>
            <p:cNvPr id="39958" name="Group 22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9943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 sz="2400">
                  <a:solidFill>
                    <a:schemeClr val="tx1"/>
                  </a:solidFill>
                  <a:latin typeface="Times New Roman" charset="0"/>
                  <a:cs typeface="ＭＳ Ｐゴシック" charset="0"/>
                </a:endParaRPr>
              </a:p>
            </p:txBody>
          </p:sp>
          <p:sp>
            <p:nvSpPr>
              <p:cNvPr id="39944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 sz="2400">
                  <a:solidFill>
                    <a:schemeClr val="tx1"/>
                  </a:solidFill>
                  <a:latin typeface="Times New Roman" charset="0"/>
                  <a:cs typeface="ＭＳ Ｐゴシック" charset="0"/>
                </a:endParaRPr>
              </a:p>
            </p:txBody>
          </p:sp>
          <p:sp>
            <p:nvSpPr>
              <p:cNvPr id="39945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 sz="2400">
                  <a:solidFill>
                    <a:schemeClr val="tx1"/>
                  </a:solidFill>
                  <a:latin typeface="Times New Roman" charset="0"/>
                  <a:cs typeface="ＭＳ Ｐゴシック" charset="0"/>
                </a:endParaRPr>
              </a:p>
            </p:txBody>
          </p:sp>
          <p:sp>
            <p:nvSpPr>
              <p:cNvPr id="39946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 sz="2400">
                  <a:solidFill>
                    <a:schemeClr val="tx1"/>
                  </a:solidFill>
                  <a:latin typeface="Times New Roman" charset="0"/>
                  <a:cs typeface="ＭＳ Ｐゴシック" charset="0"/>
                </a:endParaRPr>
              </a:p>
            </p:txBody>
          </p:sp>
          <p:sp>
            <p:nvSpPr>
              <p:cNvPr id="39947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 sz="2400">
                  <a:solidFill>
                    <a:schemeClr val="tx1"/>
                  </a:solidFill>
                  <a:latin typeface="Times New Roman" charset="0"/>
                  <a:cs typeface="ＭＳ Ｐゴシック" charset="0"/>
                </a:endParaRPr>
              </a:p>
            </p:txBody>
          </p:sp>
          <p:sp>
            <p:nvSpPr>
              <p:cNvPr id="39948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 sz="2400">
                  <a:solidFill>
                    <a:schemeClr val="tx1"/>
                  </a:solidFill>
                  <a:latin typeface="Times New Roman" charset="0"/>
                  <a:cs typeface="ＭＳ Ｐゴシック" charset="0"/>
                </a:endParaRPr>
              </a:p>
            </p:txBody>
          </p:sp>
          <p:sp>
            <p:nvSpPr>
              <p:cNvPr id="39949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 sz="2400">
                  <a:solidFill>
                    <a:schemeClr val="tx1"/>
                  </a:solidFill>
                  <a:latin typeface="Times New Roman" charset="0"/>
                  <a:cs typeface="ＭＳ Ｐゴシック" charset="0"/>
                </a:endParaRPr>
              </a:p>
            </p:txBody>
          </p:sp>
          <p:sp>
            <p:nvSpPr>
              <p:cNvPr id="39950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 sz="2400">
                  <a:solidFill>
                    <a:schemeClr val="tx1"/>
                  </a:solidFill>
                  <a:latin typeface="Times New Roman" charset="0"/>
                  <a:cs typeface="ＭＳ Ｐゴシック" charset="0"/>
                </a:endParaRPr>
              </a:p>
            </p:txBody>
          </p:sp>
          <p:sp>
            <p:nvSpPr>
              <p:cNvPr id="39951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 sz="2400">
                  <a:solidFill>
                    <a:schemeClr val="tx1"/>
                  </a:solidFill>
                  <a:latin typeface="Times New Roman" charset="0"/>
                  <a:cs typeface="ＭＳ Ｐゴシック" charset="0"/>
                </a:endParaRPr>
              </a:p>
            </p:txBody>
          </p:sp>
          <p:sp>
            <p:nvSpPr>
              <p:cNvPr id="39952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 sz="2400">
                  <a:solidFill>
                    <a:schemeClr val="tx1"/>
                  </a:solidFill>
                  <a:latin typeface="Times New Roman" charset="0"/>
                  <a:cs typeface="ＭＳ Ｐゴシック" charset="0"/>
                </a:endParaRPr>
              </a:p>
            </p:txBody>
          </p:sp>
        </p:grpSp>
      </p:grpSp>
      <p:sp>
        <p:nvSpPr>
          <p:cNvPr id="3993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79B813-C79E-D04C-A04F-5D50A7CEE2DE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chemeClr val="tx2"/>
                </a:solidFill>
              </a:defRPr>
            </a:lvl1pPr>
          </a:lstStyle>
          <a:p>
            <a:pPr lvl="0"/>
            <a:r>
              <a:rPr lang="ja-JP" altLang="en-US" noProof="0"/>
              <a:t>マスタ</a:t>
            </a:r>
            <a:r>
              <a:rPr lang="en-US" altLang="ja-JP" noProof="0"/>
              <a:t> </a:t>
            </a:r>
            <a:r>
              <a:rPr lang="ja-JP" altLang="en-US" noProof="0"/>
              <a:t>タイトルの書式設定</a:t>
            </a:r>
            <a:endParaRPr lang="en-US" altLang="ja-JP" noProof="0"/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0"/>
              <a:buNone/>
              <a:defRPr sz="3200"/>
            </a:lvl1pPr>
          </a:lstStyle>
          <a:p>
            <a:pPr lvl="0"/>
            <a:r>
              <a:rPr lang="ja-JP" altLang="en-US" noProof="0"/>
              <a:t>マスタ</a:t>
            </a:r>
            <a:r>
              <a:rPr lang="en-US" altLang="ja-JP" noProof="0"/>
              <a:t> </a:t>
            </a:r>
            <a:r>
              <a:rPr lang="ja-JP" altLang="en-US" noProof="0"/>
              <a:t>サブタイトルの書式設定</a:t>
            </a:r>
            <a:endParaRPr lang="en-US" altLang="ja-JP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92ADFF-BB99-4B46-9184-386976D757A1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719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105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105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092FB0-8425-1E41-9D67-159198FF3964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413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8032C0-72C8-AB4A-8132-D280C17FE5A9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909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C892C9-C542-9849-926E-CA37E2E0D464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878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DD548A-3038-2D46-9787-3313533B6FD5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694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E4BE1D-EEFB-324B-B5BE-9CA9DB7BCC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9" name="日付プレースホルダー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986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372CA1-D626-6C40-8086-AFEC98BF6EBC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7569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D4981C-9632-BA46-A926-48EB161A178C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00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E17C1F-3B53-4A4C-9CC4-18D179F04CD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486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1081DB-E913-C845-BB97-C72FBB6AEAF1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965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FF4F0984-2132-FF46-BBB8-AA6FC9F87BF1}" type="slidenum">
              <a:rPr lang="en-US" altLang="ja-JP"/>
              <a:pPr/>
              <a:t>‹#›</a:t>
            </a:fld>
            <a:endParaRPr lang="en-US" altLang="ja-JP"/>
          </a:p>
        </p:txBody>
      </p:sp>
      <p:grpSp>
        <p:nvGrpSpPr>
          <p:cNvPr id="38930" name="Group 18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2400">
                <a:solidFill>
                  <a:schemeClr val="tx1"/>
                </a:solidFill>
                <a:latin typeface="Times New Roman" charset="0"/>
                <a:cs typeface="ＭＳ Ｐゴシック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 sz="2400">
                <a:solidFill>
                  <a:schemeClr val="tx1"/>
                </a:solidFill>
                <a:latin typeface="Times New Roman" charset="0"/>
                <a:cs typeface="ＭＳ Ｐゴシック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 sz="1800">
                <a:solidFill>
                  <a:schemeClr val="hlink"/>
                </a:solidFill>
                <a:latin typeface="Arial" charset="0"/>
                <a:cs typeface="ＭＳ Ｐゴシック" charset="0"/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 sz="1800">
                <a:solidFill>
                  <a:schemeClr val="hlink"/>
                </a:solidFill>
                <a:latin typeface="Arial" charset="0"/>
                <a:cs typeface="ＭＳ Ｐゴシック" charset="0"/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 sz="1800">
                <a:solidFill>
                  <a:schemeClr val="accent2"/>
                </a:solidFill>
                <a:latin typeface="Arial" charset="0"/>
                <a:cs typeface="ＭＳ Ｐゴシック" charset="0"/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 sz="1800">
                <a:solidFill>
                  <a:schemeClr val="hlink"/>
                </a:solidFill>
                <a:latin typeface="Arial" charset="0"/>
                <a:cs typeface="ＭＳ Ｐゴシック" charset="0"/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 sz="2400">
                <a:solidFill>
                  <a:schemeClr val="tx1"/>
                </a:solidFill>
                <a:latin typeface="Times New Roman" charset="0"/>
                <a:cs typeface="ＭＳ Ｐゴシック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 sz="1800">
                <a:solidFill>
                  <a:schemeClr val="accent2"/>
                </a:solidFill>
                <a:latin typeface="Arial" charset="0"/>
                <a:cs typeface="ＭＳ Ｐゴシック" charset="0"/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 sz="1800">
                <a:solidFill>
                  <a:schemeClr val="accent2"/>
                </a:solidFill>
                <a:latin typeface="Arial" charset="0"/>
                <a:cs typeface="ＭＳ Ｐゴシック" charset="0"/>
              </a:endParaRPr>
            </a:p>
          </p:txBody>
        </p:sp>
      </p:grpSp>
      <p:sp>
        <p:nvSpPr>
          <p:cNvPr id="389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389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ヒラギノ角ゴ Pro W3" charset="0"/>
          <a:cs typeface="ヒラギノ角ゴ Pro W3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ヒラギノ角ゴ Pro W3" charset="0"/>
          <a:cs typeface="ヒラギノ角ゴ Pro W3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ヒラギノ角ゴ Pro W3" charset="0"/>
          <a:cs typeface="ヒラギノ角ゴ Pro W3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ヒラギノ角ゴ Pro W3" charset="0"/>
          <a:cs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ヒラギノ角ゴ Pro W3" charset="0"/>
          <a:cs typeface="ヒラギノ角ゴ Pro W3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ヒラギノ角ゴ Pro W3" charset="0"/>
          <a:cs typeface="ヒラギノ角ゴ Pro W3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ヒラギノ角ゴ Pro W3" charset="0"/>
          <a:cs typeface="ヒラギノ角ゴ Pro W3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¨"/>
        <a:defRPr sz="20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¨"/>
        <a:defRPr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88403"/>
            <a:ext cx="55163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2000" i="1" dirty="0">
                <a:latin typeface="Symbol" charset="2"/>
                <a:ea typeface="Symbol" charset="2"/>
                <a:cs typeface="Symbol" charset="2"/>
              </a:rPr>
              <a:t>b</a:t>
            </a:r>
            <a:r>
              <a:rPr kumimoji="1" lang="en-US" altLang="ja-JP" sz="2000" i="1" dirty="0">
                <a:latin typeface="+mn-lt"/>
                <a:ea typeface="Symbol" charset="2"/>
                <a:cs typeface="Symbol" charset="2"/>
              </a:rPr>
              <a:t> </a:t>
            </a:r>
            <a:r>
              <a:rPr kumimoji="1" lang="en-US" altLang="ja-JP" sz="2000" dirty="0">
                <a:latin typeface="+mn-lt"/>
                <a:cs typeface="Helvetica"/>
              </a:rPr>
              <a:t>= 4 (</a:t>
            </a:r>
            <a:r>
              <a:rPr kumimoji="1" lang="en-US" altLang="ja-JP" sz="2000" dirty="0" err="1">
                <a:latin typeface="+mn-lt"/>
                <a:cs typeface="Helvetica"/>
              </a:rPr>
              <a:t>chGSE</a:t>
            </a:r>
            <a:r>
              <a:rPr kumimoji="1" lang="en-US" altLang="ja-JP" sz="2000" dirty="0">
                <a:latin typeface="+mn-lt"/>
                <a:cs typeface="Helvetica"/>
              </a:rPr>
              <a:t>),  </a:t>
            </a:r>
            <a:r>
              <a:rPr kumimoji="1" lang="en-US" altLang="ja-JP" sz="2000" i="1" dirty="0" err="1">
                <a:latin typeface="+mn-lt"/>
                <a:cs typeface="Helvetica"/>
              </a:rPr>
              <a:t>n</a:t>
            </a:r>
            <a:r>
              <a:rPr kumimoji="1" lang="en-US" altLang="ja-JP" sz="2000" i="1" baseline="-25000" dirty="0" err="1">
                <a:latin typeface="+mn-lt"/>
                <a:cs typeface="Helvetica"/>
              </a:rPr>
              <a:t>F</a:t>
            </a:r>
            <a:r>
              <a:rPr kumimoji="1" lang="en-US" altLang="ja-JP" sz="2000" i="1" baseline="-25000" dirty="0">
                <a:latin typeface="+mn-lt"/>
                <a:cs typeface="Helvetica"/>
              </a:rPr>
              <a:t> </a:t>
            </a:r>
            <a:r>
              <a:rPr kumimoji="1" lang="en-US" altLang="ja-JP" sz="2000" dirty="0">
                <a:latin typeface="+mn-lt"/>
                <a:cs typeface="Helvetica"/>
              </a:rPr>
              <a:t>= 8,  </a:t>
            </a:r>
            <a:r>
              <a:rPr kumimoji="1" lang="en-US" altLang="ja-JP" sz="2000" i="1" dirty="0">
                <a:latin typeface="+mn-lt"/>
                <a:cs typeface="Helvetica"/>
              </a:rPr>
              <a:t>k </a:t>
            </a:r>
            <a:r>
              <a:rPr kumimoji="1" lang="en-US" altLang="ja-JP" sz="2000" dirty="0">
                <a:latin typeface="+mn-lt"/>
                <a:cs typeface="Helvetica"/>
              </a:rPr>
              <a:t>= 0,1,2,3,  </a:t>
            </a:r>
            <a:r>
              <a:rPr kumimoji="1" lang="en-US" altLang="ja-JP" sz="2000" i="1" dirty="0">
                <a:latin typeface="Symbol" charset="2"/>
                <a:ea typeface="Symbol" charset="2"/>
                <a:cs typeface="Symbol" charset="2"/>
              </a:rPr>
              <a:t>m</a:t>
            </a:r>
            <a:r>
              <a:rPr kumimoji="1" lang="en-US" altLang="ja-JP" sz="2000" i="1" dirty="0">
                <a:latin typeface="+mn-lt"/>
                <a:ea typeface="Symbol" charset="2"/>
                <a:cs typeface="Symbol" charset="2"/>
              </a:rPr>
              <a:t> </a:t>
            </a:r>
            <a:r>
              <a:rPr kumimoji="1" lang="en-US" altLang="ja-JP" sz="2000" dirty="0">
                <a:latin typeface="+mn-lt"/>
                <a:cs typeface="Helvetica"/>
              </a:rPr>
              <a:t>= 0,1,2,</a:t>
            </a:r>
            <a:r>
              <a:rPr kumimoji="1" lang="mr-IN" altLang="ja-JP" sz="2000" dirty="0">
                <a:latin typeface="+mn-lt"/>
                <a:cs typeface="Helvetica"/>
              </a:rPr>
              <a:t>…</a:t>
            </a:r>
            <a:r>
              <a:rPr kumimoji="1" lang="en-US" altLang="ja-JP" sz="2000" dirty="0">
                <a:latin typeface="+mn-lt"/>
                <a:cs typeface="Helvetica"/>
              </a:rPr>
              <a:t>,</a:t>
            </a:r>
            <a:r>
              <a:rPr kumimoji="1" lang="ja-JP" altLang="en-US" sz="2000" dirty="0">
                <a:latin typeface="+mn-lt"/>
                <a:cs typeface="Helvetica"/>
              </a:rPr>
              <a:t>∞</a:t>
            </a:r>
            <a:r>
              <a:rPr kumimoji="1" lang="en-US" altLang="ja-JP" sz="2000" dirty="0">
                <a:latin typeface="+mn-lt"/>
                <a:cs typeface="Helvetica"/>
              </a:rPr>
              <a:t> </a:t>
            </a:r>
            <a:endParaRPr lang="en-US" sz="20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5410200"/>
            <a:ext cx="8001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to be fitted with</a:t>
            </a:r>
          </a:p>
          <a:p>
            <a:endParaRPr kumimoji="1" lang="en-US" altLang="ja-JP" sz="20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kumimoji="1" lang="en-US" altLang="ja-JP" sz="2000" i="1" dirty="0">
                <a:solidFill>
                  <a:schemeClr val="tx1"/>
                </a:solidFill>
                <a:latin typeface="+mn-lt"/>
                <a:cs typeface="Helvetica"/>
              </a:rPr>
              <a:t>N </a:t>
            </a:r>
            <a:r>
              <a:rPr kumimoji="1" lang="en-US" altLang="ja-JP" sz="2000" dirty="0">
                <a:solidFill>
                  <a:schemeClr val="tx1"/>
                </a:solidFill>
                <a:latin typeface="+mn-lt"/>
                <a:cs typeface="Helvetica"/>
              </a:rPr>
              <a:t>= 2,  </a:t>
            </a:r>
            <a:r>
              <a:rPr kumimoji="1" lang="en-US" altLang="ja-JP" sz="2000" i="1" dirty="0" err="1">
                <a:solidFill>
                  <a:schemeClr val="tx1"/>
                </a:solidFill>
                <a:latin typeface="+mn-lt"/>
                <a:cs typeface="Helvetica"/>
              </a:rPr>
              <a:t>n</a:t>
            </a:r>
            <a:r>
              <a:rPr kumimoji="1" lang="en-US" altLang="ja-JP" sz="2000" i="1" baseline="-25000" dirty="0" err="1">
                <a:solidFill>
                  <a:schemeClr val="tx1"/>
                </a:solidFill>
                <a:latin typeface="+mn-lt"/>
                <a:cs typeface="Helvetica"/>
              </a:rPr>
              <a:t>F</a:t>
            </a:r>
            <a:r>
              <a:rPr kumimoji="1" lang="en-US" altLang="ja-JP" sz="2000" i="1" baseline="-25000" dirty="0">
                <a:solidFill>
                  <a:schemeClr val="tx1"/>
                </a:solidFill>
                <a:latin typeface="+mn-lt"/>
                <a:cs typeface="Helvetica"/>
              </a:rPr>
              <a:t> </a:t>
            </a:r>
            <a:r>
              <a:rPr kumimoji="1" lang="en-US" altLang="ja-JP" sz="2000" dirty="0">
                <a:solidFill>
                  <a:schemeClr val="tx1"/>
                </a:solidFill>
                <a:latin typeface="+mn-lt"/>
                <a:cs typeface="Helvetica"/>
              </a:rPr>
              <a:t>= </a:t>
            </a:r>
            <a:r>
              <a:rPr kumimoji="1" lang="en-US" altLang="ja-JP" sz="2000" dirty="0">
                <a:solidFill>
                  <a:srgbClr val="C00000"/>
                </a:solidFill>
                <a:latin typeface="+mn-lt"/>
                <a:cs typeface="Helvetica"/>
              </a:rPr>
              <a:t>8</a:t>
            </a:r>
            <a:r>
              <a:rPr kumimoji="1" lang="en-US" altLang="ja-JP" sz="2000" dirty="0">
                <a:solidFill>
                  <a:schemeClr val="tx1"/>
                </a:solidFill>
                <a:latin typeface="+mn-lt"/>
                <a:cs typeface="Helvetica"/>
              </a:rPr>
              <a:t> × </a:t>
            </a:r>
            <a:r>
              <a:rPr kumimoji="1" lang="en-US" altLang="ja-JP" sz="2000" dirty="0">
                <a:solidFill>
                  <a:srgbClr val="A01CFF"/>
                </a:solidFill>
                <a:latin typeface="+mn-lt"/>
                <a:cs typeface="Helvetica"/>
              </a:rPr>
              <a:t>1 </a:t>
            </a:r>
            <a:r>
              <a:rPr kumimoji="1" lang="en-US" altLang="ja-JP" sz="2000" dirty="0">
                <a:solidFill>
                  <a:schemeClr val="tx1"/>
                </a:solidFill>
                <a:latin typeface="+mn-lt"/>
                <a:cs typeface="Helvetica"/>
              </a:rPr>
              <a:t>   </a:t>
            </a:r>
            <a:r>
              <a:rPr kumimoji="1" lang="en-US" altLang="ja-JP" sz="2000" dirty="0">
                <a:solidFill>
                  <a:schemeClr val="tx1"/>
                </a:solidFill>
                <a:latin typeface="Helvetica" pitchFamily="2" charset="0"/>
                <a:cs typeface="Helvetica"/>
              </a:rPr>
              <a:t>lattice QCD   to judge whether </a:t>
            </a:r>
            <a:r>
              <a:rPr kumimoji="1" lang="en-US" altLang="ja-JP" sz="2000" dirty="0" err="1">
                <a:solidFill>
                  <a:schemeClr val="tx1"/>
                </a:solidFill>
                <a:latin typeface="Helvetica" pitchFamily="2" charset="0"/>
                <a:cs typeface="Helvetica"/>
              </a:rPr>
              <a:t>chSB</a:t>
            </a:r>
            <a:r>
              <a:rPr kumimoji="1" lang="en-US" altLang="ja-JP" sz="2000" dirty="0">
                <a:solidFill>
                  <a:schemeClr val="tx1"/>
                </a:solidFill>
                <a:latin typeface="Helvetica" pitchFamily="2" charset="0"/>
                <a:cs typeface="Helvetica"/>
              </a:rPr>
              <a:t> or conformal </a:t>
            </a:r>
            <a:endParaRPr lang="en-US" sz="2000" dirty="0">
              <a:solidFill>
                <a:schemeClr val="tx1"/>
              </a:solidFill>
              <a:latin typeface="Helvetica" pitchFamily="2" charset="0"/>
            </a:endParaRPr>
          </a:p>
        </p:txBody>
      </p:sp>
      <p:pic>
        <p:nvPicPr>
          <p:cNvPr id="7" name="図 4" descr="Pk.gif">
            <a:extLst>
              <a:ext uri="{FF2B5EF4-FFF2-40B4-BE49-F238E27FC236}">
                <a16:creationId xmlns:a16="http://schemas.microsoft.com/office/drawing/2014/main" id="{A09C0EB0-6C27-194F-A96F-7B571461E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1200"/>
            <a:ext cx="4572000" cy="2971800"/>
          </a:xfrm>
          <a:prstGeom prst="rect">
            <a:avLst/>
          </a:prstGeom>
        </p:spPr>
      </p:pic>
      <p:pic>
        <p:nvPicPr>
          <p:cNvPr id="8" name="図 5" descr="Pklog.gif">
            <a:extLst>
              <a:ext uri="{FF2B5EF4-FFF2-40B4-BE49-F238E27FC236}">
                <a16:creationId xmlns:a16="http://schemas.microsoft.com/office/drawing/2014/main" id="{5A96C55A-3711-5A40-B390-010ED45A61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81200"/>
            <a:ext cx="4572000" cy="2971800"/>
          </a:xfrm>
          <a:prstGeom prst="rect">
            <a:avLst/>
          </a:prstGeom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2EBABD76-2B8D-A046-A2C5-0124E315F191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762000" y="57090"/>
            <a:ext cx="33457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lang="en-US" altLang="ja-JP" sz="2000" dirty="0">
                <a:solidFill>
                  <a:srgbClr val="FFFFFF"/>
                </a:solidFill>
                <a:latin typeface="Helvetica" charset="0"/>
              </a:rPr>
              <a:t>4</a:t>
            </a:r>
            <a:r>
              <a:rPr lang="en-US" altLang="ja-JP" sz="2000" dirty="0">
                <a:solidFill>
                  <a:srgbClr val="FFFFFF"/>
                </a:solidFill>
                <a:latin typeface="Helvetica" charset="0"/>
                <a:ea typeface="ＭＳ Ｐゴシック" charset="0"/>
                <a:cs typeface="+mn-cs"/>
              </a:rPr>
              <a:t>  </a:t>
            </a:r>
            <a:r>
              <a:rPr lang="en-US" altLang="ja-JP" sz="2000" dirty="0">
                <a:solidFill>
                  <a:srgbClr val="FFFFFF"/>
                </a:solidFill>
                <a:latin typeface="Helvetica" charset="0"/>
              </a:rPr>
              <a:t>Dirac Spectra of 2C QCD</a:t>
            </a:r>
            <a:endParaRPr lang="en-US" altLang="ja-JP" sz="2000" dirty="0">
              <a:solidFill>
                <a:srgbClr val="FFFFFF"/>
              </a:solidFill>
              <a:latin typeface="Helvetica" charset="0"/>
              <a:ea typeface="ＭＳ Ｐゴシック" charset="0"/>
              <a:cs typeface="+mn-cs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173F201F-294D-5146-B3C7-F36E4EC24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794667"/>
            <a:ext cx="7239000" cy="352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>
              <a:lnSpc>
                <a:spcPct val="50000"/>
              </a:lnSpc>
              <a:defRPr/>
            </a:pPr>
            <a:r>
              <a:rPr lang="en-US" altLang="ja-JP" dirty="0">
                <a:solidFill>
                  <a:srgbClr val="00008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" charset="0"/>
                <a:ea typeface="Osaka" charset="0"/>
                <a:cs typeface="Osaka" charset="0"/>
              </a:rPr>
              <a:t>Judgement of </a:t>
            </a:r>
            <a:r>
              <a:rPr lang="en-US" altLang="ja-JP" dirty="0" err="1">
                <a:solidFill>
                  <a:srgbClr val="00008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" charset="0"/>
                <a:ea typeface="Osaka" charset="0"/>
                <a:cs typeface="Osaka" charset="0"/>
              </a:rPr>
              <a:t>chSB</a:t>
            </a:r>
            <a:r>
              <a:rPr lang="en-US" altLang="ja-JP" dirty="0">
                <a:solidFill>
                  <a:srgbClr val="00008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" charset="0"/>
                <a:ea typeface="Osaka" charset="0"/>
                <a:cs typeface="Osaka" charset="0"/>
              </a:rPr>
              <a:t> for WTC candidate</a:t>
            </a:r>
            <a:endParaRPr lang="en-US" altLang="ja-JP" sz="2800" dirty="0">
              <a:solidFill>
                <a:srgbClr val="0000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Helvetica"/>
              <a:ea typeface="Osaka" charset="0"/>
              <a:cs typeface="Helvetic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30FE39-D84D-7D4F-8C36-FBD3F3A737EE}"/>
              </a:ext>
            </a:extLst>
          </p:cNvPr>
          <p:cNvSpPr txBox="1"/>
          <p:nvPr/>
        </p:nvSpPr>
        <p:spPr>
          <a:xfrm>
            <a:off x="1676400" y="5779403"/>
            <a:ext cx="11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Helvetica" pitchFamily="2" charset="0"/>
              </a:rPr>
              <a:t>flavor</a:t>
            </a:r>
            <a:r>
              <a:rPr lang="en-US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US" sz="1600" dirty="0">
                <a:solidFill>
                  <a:srgbClr val="A01CFF"/>
                </a:solidFill>
                <a:latin typeface="Helvetica" pitchFamily="2" charset="0"/>
              </a:rPr>
              <a:t>taste</a:t>
            </a:r>
          </a:p>
        </p:txBody>
      </p:sp>
    </p:spTree>
    <p:extLst>
      <p:ext uri="{BB962C8B-B14F-4D97-AF65-F5344CB8AC3E}">
        <p14:creationId xmlns:p14="http://schemas.microsoft.com/office/powerpoint/2010/main" val="722198136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0080"/>
      </a:accent1>
      <a:accent2>
        <a:srgbClr val="9999CC"/>
      </a:accent2>
      <a:accent3>
        <a:srgbClr val="FFFFFF"/>
      </a:accent3>
      <a:accent4>
        <a:srgbClr val="000000"/>
      </a:accent4>
      <a:accent5>
        <a:srgbClr val="AAAAC0"/>
      </a:accent5>
      <a:accent6>
        <a:srgbClr val="8A8AB9"/>
      </a:accent6>
      <a:hlink>
        <a:srgbClr val="CCCCE6"/>
      </a:hlink>
      <a:folHlink>
        <a:srgbClr val="B2B2B2"/>
      </a:folHlink>
    </a:clrScheme>
    <a:fontScheme name="Pixel">
      <a:majorFont>
        <a:latin typeface="Arial Black"/>
        <a:ea typeface="ヒラギノ角ゴ Pro W3"/>
        <a:cs typeface="ヒラギノ角ゴ Pro W3"/>
      </a:majorFont>
      <a:minorFont>
        <a:latin typeface="Times New Roman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>
            <a:ln>
              <a:noFill/>
            </a:ln>
            <a:solidFill>
              <a:srgbClr val="000080"/>
            </a:solidFill>
            <a:effectLst/>
            <a:latin typeface="Symbo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rgbClr val="000080"/>
            </a:solidFill>
            <a:effectLst/>
            <a:latin typeface="Symbol" charset="0"/>
            <a:ea typeface="ＭＳ Ｐゴシック" charset="0"/>
          </a:defRPr>
        </a:defPPr>
      </a:lstStyle>
    </a:lnDef>
  </a:objectDefaults>
  <a:extraClrSchemeLst>
    <a:extraClrScheme>
      <a:clrScheme name="Pixel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ホワイ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560357</TotalTime>
  <Words>57</Words>
  <Application>Microsoft Macintosh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ＭＳ Ｐゴシック</vt:lpstr>
      <vt:lpstr>Osaka</vt:lpstr>
      <vt:lpstr>ヒラギノ角ゴ Pro W3</vt:lpstr>
      <vt:lpstr>Arial</vt:lpstr>
      <vt:lpstr>Arial Black</vt:lpstr>
      <vt:lpstr>Helvetica</vt:lpstr>
      <vt:lpstr>Symbol</vt:lpstr>
      <vt:lpstr>Times New Roman</vt:lpstr>
      <vt:lpstr>Wingdings</vt:lpstr>
      <vt:lpstr>Pixel</vt:lpstr>
      <vt:lpstr>PowerPoint Presentation</vt:lpstr>
    </vt:vector>
  </TitlesOfParts>
  <Company>Office 2004 体験版ユーザー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Topics in Chiral Symmetry  Random Matrix Theory for Dirac Spectra  Phases of QCD-like Theories</dc:title>
  <cp:lastModifiedBy>Microsoft Office User</cp:lastModifiedBy>
  <cp:revision>1594</cp:revision>
  <cp:lastPrinted>2014-06-23T21:22:45Z</cp:lastPrinted>
  <dcterms:modified xsi:type="dcterms:W3CDTF">2018-11-26T06:05:52Z</dcterms:modified>
</cp:coreProperties>
</file>